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69" r:id="rId4"/>
    <p:sldId id="270" r:id="rId5"/>
    <p:sldId id="257" r:id="rId6"/>
    <p:sldId id="272" r:id="rId7"/>
    <p:sldId id="273" r:id="rId8"/>
    <p:sldId id="274" r:id="rId9"/>
    <p:sldId id="275" r:id="rId10"/>
    <p:sldId id="258" r:id="rId11"/>
    <p:sldId id="267" r:id="rId12"/>
    <p:sldId id="276" r:id="rId13"/>
    <p:sldId id="262" r:id="rId14"/>
    <p:sldId id="261" r:id="rId15"/>
    <p:sldId id="263" r:id="rId16"/>
    <p:sldId id="26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52" d="100"/>
          <a:sy n="52" d="100"/>
        </p:scale>
        <p:origin x="96"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2/11/2020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2/11/2020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2/11/2020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2/11/2020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2/11/2020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2/11/2020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2/11/2020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2/11/2020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FA24-0812-45AE-8E5D-7BF2EE5AF438}"/>
              </a:ext>
            </a:extLst>
          </p:cNvPr>
          <p:cNvSpPr>
            <a:spLocks noGrp="1"/>
          </p:cNvSpPr>
          <p:nvPr>
            <p:ph type="ctrTitle"/>
          </p:nvPr>
        </p:nvSpPr>
        <p:spPr/>
        <p:txBody>
          <a:bodyPr/>
          <a:lstStyle/>
          <a:p>
            <a:r>
              <a:rPr lang="en-US" dirty="0"/>
              <a:t>Illustration</a:t>
            </a:r>
          </a:p>
        </p:txBody>
      </p:sp>
      <p:sp>
        <p:nvSpPr>
          <p:cNvPr id="3" name="Subtitle 2">
            <a:extLst>
              <a:ext uri="{FF2B5EF4-FFF2-40B4-BE49-F238E27FC236}">
                <a16:creationId xmlns:a16="http://schemas.microsoft.com/office/drawing/2014/main" id="{1B24F634-BC26-490A-B93A-A3EECB86F8B7}"/>
              </a:ext>
            </a:extLst>
          </p:cNvPr>
          <p:cNvSpPr>
            <a:spLocks noGrp="1"/>
          </p:cNvSpPr>
          <p:nvPr>
            <p:ph type="subTitle" idx="1"/>
          </p:nvPr>
        </p:nvSpPr>
        <p:spPr/>
        <p:txBody>
          <a:bodyPr/>
          <a:lstStyle/>
          <a:p>
            <a:r>
              <a:rPr lang="en-US" dirty="0"/>
              <a:t>Using examples effectively  </a:t>
            </a:r>
          </a:p>
        </p:txBody>
      </p:sp>
    </p:spTree>
    <p:extLst>
      <p:ext uri="{BB962C8B-B14F-4D97-AF65-F5344CB8AC3E}">
        <p14:creationId xmlns:p14="http://schemas.microsoft.com/office/powerpoint/2010/main" val="2609060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A1CD-5BE2-4E42-BD73-1654C1F40853}"/>
              </a:ext>
            </a:extLst>
          </p:cNvPr>
          <p:cNvSpPr>
            <a:spLocks noGrp="1"/>
          </p:cNvSpPr>
          <p:nvPr>
            <p:ph type="title"/>
          </p:nvPr>
        </p:nvSpPr>
        <p:spPr/>
        <p:txBody>
          <a:bodyPr/>
          <a:lstStyle/>
          <a:p>
            <a:r>
              <a:rPr lang="en-US" dirty="0"/>
              <a:t>Why?</a:t>
            </a:r>
          </a:p>
        </p:txBody>
      </p:sp>
      <p:sp>
        <p:nvSpPr>
          <p:cNvPr id="3" name="Content Placeholder 2">
            <a:extLst>
              <a:ext uri="{FF2B5EF4-FFF2-40B4-BE49-F238E27FC236}">
                <a16:creationId xmlns:a16="http://schemas.microsoft.com/office/drawing/2014/main" id="{28FA0AD1-8779-4C5A-B5A0-45D20928D2E5}"/>
              </a:ext>
            </a:extLst>
          </p:cNvPr>
          <p:cNvSpPr>
            <a:spLocks noGrp="1"/>
          </p:cNvSpPr>
          <p:nvPr>
            <p:ph idx="1"/>
          </p:nvPr>
        </p:nvSpPr>
        <p:spPr/>
        <p:txBody>
          <a:bodyPr/>
          <a:lstStyle/>
          <a:p>
            <a:pPr marL="0" indent="0">
              <a:buNone/>
            </a:pPr>
            <a:r>
              <a:rPr lang="en-US" b="1" dirty="0"/>
              <a:t>Activity One </a:t>
            </a:r>
          </a:p>
          <a:p>
            <a:r>
              <a:rPr lang="en-US" b="1" dirty="0"/>
              <a:t> </a:t>
            </a:r>
            <a:r>
              <a:rPr lang="en-US" dirty="0"/>
              <a:t>Open a word document and label this exercise Activity One</a:t>
            </a:r>
          </a:p>
          <a:p>
            <a:r>
              <a:rPr lang="en-US" dirty="0"/>
              <a:t>In 3-4 sentences each, answer the following questions:</a:t>
            </a:r>
          </a:p>
          <a:p>
            <a:pPr marL="0" indent="0">
              <a:buNone/>
            </a:pPr>
            <a:r>
              <a:rPr lang="en-US" dirty="0"/>
              <a:t>      1.  In your daily experience when do you use examples?</a:t>
            </a:r>
          </a:p>
          <a:p>
            <a:pPr marL="0" indent="0">
              <a:buNone/>
            </a:pPr>
            <a:r>
              <a:rPr lang="en-US" dirty="0"/>
              <a:t>      2.  What kinds of school assignments ask you to use examples?</a:t>
            </a:r>
          </a:p>
          <a:p>
            <a:pPr marL="0" indent="0">
              <a:buNone/>
            </a:pPr>
            <a:r>
              <a:rPr lang="en-US" dirty="0"/>
              <a:t>      3.  How are the two words example and illustrate related?</a:t>
            </a:r>
          </a:p>
        </p:txBody>
      </p:sp>
    </p:spTree>
    <p:extLst>
      <p:ext uri="{BB962C8B-B14F-4D97-AF65-F5344CB8AC3E}">
        <p14:creationId xmlns:p14="http://schemas.microsoft.com/office/powerpoint/2010/main" val="1637342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6CC35-DF21-4C9F-AEBE-7C4A8052EA06}"/>
              </a:ext>
            </a:extLst>
          </p:cNvPr>
          <p:cNvSpPr>
            <a:spLocks noGrp="1"/>
          </p:cNvSpPr>
          <p:nvPr>
            <p:ph type="title"/>
          </p:nvPr>
        </p:nvSpPr>
        <p:spPr/>
        <p:txBody>
          <a:bodyPr/>
          <a:lstStyle/>
          <a:p>
            <a:r>
              <a:rPr lang="en-US" dirty="0"/>
              <a:t>Why? Continued</a:t>
            </a:r>
          </a:p>
        </p:txBody>
      </p:sp>
      <p:sp>
        <p:nvSpPr>
          <p:cNvPr id="3" name="Content Placeholder 2">
            <a:extLst>
              <a:ext uri="{FF2B5EF4-FFF2-40B4-BE49-F238E27FC236}">
                <a16:creationId xmlns:a16="http://schemas.microsoft.com/office/drawing/2014/main" id="{AF0ACDB1-6526-4D2B-9DCF-A1462641DF81}"/>
              </a:ext>
            </a:extLst>
          </p:cNvPr>
          <p:cNvSpPr>
            <a:spLocks noGrp="1"/>
          </p:cNvSpPr>
          <p:nvPr>
            <p:ph idx="1"/>
          </p:nvPr>
        </p:nvSpPr>
        <p:spPr/>
        <p:txBody>
          <a:bodyPr>
            <a:normAutofit lnSpcReduction="10000"/>
          </a:bodyPr>
          <a:lstStyle/>
          <a:p>
            <a:pPr marL="0" indent="0">
              <a:buNone/>
            </a:pPr>
            <a:r>
              <a:rPr lang="en-US" dirty="0"/>
              <a:t>When  surveying teachers of other disciplines at LSCO, one writing issue that is repeatedly mentioned is that students struggle with using examples in writing.  We feel this is important because examples are used in all types of writing assignments.</a:t>
            </a:r>
          </a:p>
          <a:p>
            <a:pPr marL="0" indent="0">
              <a:buNone/>
            </a:pPr>
            <a:endParaRPr lang="en-US" dirty="0"/>
          </a:p>
          <a:p>
            <a:r>
              <a:rPr lang="en-US" dirty="0"/>
              <a:t>Examples support generalizations – a broad statement about a topic </a:t>
            </a:r>
          </a:p>
          <a:p>
            <a:r>
              <a:rPr lang="en-US" dirty="0"/>
              <a:t>Examples explain or clarify unfamiliar topics, difficult concepts, or abstract terms</a:t>
            </a:r>
          </a:p>
          <a:p>
            <a:r>
              <a:rPr lang="en-US" dirty="0"/>
              <a:t>Examples add detail and personalization to topics and help a writer connect to their audience </a:t>
            </a:r>
          </a:p>
          <a:p>
            <a:r>
              <a:rPr lang="en-US" dirty="0"/>
              <a:t>Examples (noticing specific examples) are the start of analysis</a:t>
            </a:r>
          </a:p>
        </p:txBody>
      </p:sp>
    </p:spTree>
    <p:extLst>
      <p:ext uri="{BB962C8B-B14F-4D97-AF65-F5344CB8AC3E}">
        <p14:creationId xmlns:p14="http://schemas.microsoft.com/office/powerpoint/2010/main" val="2284708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57AC-9DBD-47E3-9359-07463FAA8E07}"/>
              </a:ext>
            </a:extLst>
          </p:cNvPr>
          <p:cNvSpPr>
            <a:spLocks noGrp="1"/>
          </p:cNvSpPr>
          <p:nvPr>
            <p:ph type="title"/>
          </p:nvPr>
        </p:nvSpPr>
        <p:spPr/>
        <p:txBody>
          <a:bodyPr/>
          <a:lstStyle/>
          <a:p>
            <a:r>
              <a:rPr lang="en-US" dirty="0"/>
              <a:t>What?</a:t>
            </a:r>
          </a:p>
        </p:txBody>
      </p:sp>
      <p:sp>
        <p:nvSpPr>
          <p:cNvPr id="3" name="Content Placeholder 2">
            <a:extLst>
              <a:ext uri="{FF2B5EF4-FFF2-40B4-BE49-F238E27FC236}">
                <a16:creationId xmlns:a16="http://schemas.microsoft.com/office/drawing/2014/main" id="{11110E43-3A31-495E-826D-C86CDE4D3344}"/>
              </a:ext>
            </a:extLst>
          </p:cNvPr>
          <p:cNvSpPr>
            <a:spLocks noGrp="1"/>
          </p:cNvSpPr>
          <p:nvPr>
            <p:ph idx="1"/>
          </p:nvPr>
        </p:nvSpPr>
        <p:spPr/>
        <p:txBody>
          <a:bodyPr>
            <a:normAutofit lnSpcReduction="10000"/>
          </a:bodyPr>
          <a:lstStyle/>
          <a:p>
            <a:pPr marL="0" indent="0">
              <a:buNone/>
            </a:pPr>
            <a:endParaRPr lang="en-US" dirty="0"/>
          </a:p>
          <a:p>
            <a:pPr marL="0" indent="0">
              <a:buNone/>
            </a:pPr>
            <a:r>
              <a:rPr lang="en-US" dirty="0"/>
              <a:t>It’s important to choose our illustrations (examples) carefully.  Many logical fallacies (or errors in thinking) are cased by choosing the wrong examples.  </a:t>
            </a:r>
          </a:p>
          <a:p>
            <a:pPr marL="0" indent="0">
              <a:buNone/>
            </a:pPr>
            <a:endParaRPr lang="en-US" dirty="0"/>
          </a:p>
          <a:p>
            <a:pPr marL="0" indent="0">
              <a:buNone/>
            </a:pPr>
            <a:r>
              <a:rPr lang="en-US" dirty="0"/>
              <a:t>So what should we consider when choosing our examples? </a:t>
            </a:r>
          </a:p>
          <a:p>
            <a:r>
              <a:rPr lang="en-US" dirty="0"/>
              <a:t>RELEVANCE  – </a:t>
            </a:r>
            <a:r>
              <a:rPr lang="en-US" sz="1600" dirty="0"/>
              <a:t>This seems obvious, but how many times have you listened to a story that didn’t really relate to the point someone was trying to make or was a stretch at best?</a:t>
            </a:r>
          </a:p>
          <a:p>
            <a:r>
              <a:rPr lang="en-US" dirty="0"/>
              <a:t>ACCURACY – </a:t>
            </a:r>
            <a:r>
              <a:rPr lang="en-US" sz="1600" dirty="0"/>
              <a:t>Again, this might seem obvious, but did it really happen that way?</a:t>
            </a:r>
          </a:p>
          <a:p>
            <a:r>
              <a:rPr lang="en-US" dirty="0"/>
              <a:t>REPRESENTATIVE – </a:t>
            </a:r>
            <a:r>
              <a:rPr lang="en-US" sz="1600" dirty="0"/>
              <a:t>Does this illustration show what “usually” happens or is it a special circumstance, an accident,  a coincidence, or unlikely</a:t>
            </a:r>
          </a:p>
          <a:p>
            <a:r>
              <a:rPr lang="en-US" dirty="0"/>
              <a:t>SPECIFICITY – </a:t>
            </a:r>
            <a:r>
              <a:rPr lang="en-US" sz="1600" dirty="0"/>
              <a:t>Does this illustration give enough details to engage the reader and serve the purpose? Is the example so vague that it doesn’t add to the depth of the paper?</a:t>
            </a:r>
            <a:endParaRPr lang="en-US" dirty="0"/>
          </a:p>
        </p:txBody>
      </p:sp>
    </p:spTree>
    <p:extLst>
      <p:ext uri="{BB962C8B-B14F-4D97-AF65-F5344CB8AC3E}">
        <p14:creationId xmlns:p14="http://schemas.microsoft.com/office/powerpoint/2010/main" val="3504299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3FE82-E9DE-4080-8FA5-DB3D97813534}"/>
              </a:ext>
            </a:extLst>
          </p:cNvPr>
          <p:cNvSpPr>
            <a:spLocks noGrp="1"/>
          </p:cNvSpPr>
          <p:nvPr>
            <p:ph type="title"/>
          </p:nvPr>
        </p:nvSpPr>
        <p:spPr/>
        <p:txBody>
          <a:bodyPr/>
          <a:lstStyle/>
          <a:p>
            <a:r>
              <a:rPr lang="en-US" dirty="0"/>
              <a:t>HOW? </a:t>
            </a:r>
          </a:p>
        </p:txBody>
      </p:sp>
      <p:sp>
        <p:nvSpPr>
          <p:cNvPr id="3" name="Content Placeholder 2">
            <a:extLst>
              <a:ext uri="{FF2B5EF4-FFF2-40B4-BE49-F238E27FC236}">
                <a16:creationId xmlns:a16="http://schemas.microsoft.com/office/drawing/2014/main" id="{D538D2A3-2CE6-4A32-AAEF-EF15351C23A2}"/>
              </a:ext>
            </a:extLst>
          </p:cNvPr>
          <p:cNvSpPr>
            <a:spLocks noGrp="1"/>
          </p:cNvSpPr>
          <p:nvPr>
            <p:ph idx="1"/>
          </p:nvPr>
        </p:nvSpPr>
        <p:spPr/>
        <p:txBody>
          <a:bodyPr>
            <a:normAutofit fontScale="70000" lnSpcReduction="20000"/>
          </a:bodyPr>
          <a:lstStyle/>
          <a:p>
            <a:pPr marL="0" indent="0">
              <a:buNone/>
            </a:pPr>
            <a:r>
              <a:rPr lang="en-US" sz="3300" dirty="0"/>
              <a:t>I have found that the most effective illustrations usually contain the following elements:</a:t>
            </a:r>
          </a:p>
          <a:p>
            <a:endParaRPr lang="en-US" sz="4800" dirty="0"/>
          </a:p>
          <a:p>
            <a:r>
              <a:rPr lang="en-US" sz="4800" dirty="0"/>
              <a:t>P </a:t>
            </a:r>
            <a:r>
              <a:rPr lang="en-US" sz="4000" dirty="0" err="1"/>
              <a:t>oint</a:t>
            </a:r>
            <a:r>
              <a:rPr lang="en-US" sz="4000" dirty="0"/>
              <a:t>  - </a:t>
            </a:r>
            <a:r>
              <a:rPr lang="en-US" sz="2600" dirty="0"/>
              <a:t>a clear statement of what the writer is trying to get across </a:t>
            </a:r>
          </a:p>
          <a:p>
            <a:endParaRPr lang="en-US" sz="4800" dirty="0"/>
          </a:p>
          <a:p>
            <a:r>
              <a:rPr lang="en-US" sz="4800" dirty="0"/>
              <a:t>I </a:t>
            </a:r>
            <a:r>
              <a:rPr lang="en-US" sz="4000" dirty="0"/>
              <a:t>lustration </a:t>
            </a:r>
            <a:r>
              <a:rPr lang="en-US" sz="2600" dirty="0"/>
              <a:t>– the example or examples</a:t>
            </a:r>
          </a:p>
          <a:p>
            <a:endParaRPr lang="en-US" sz="4800" dirty="0"/>
          </a:p>
          <a:p>
            <a:r>
              <a:rPr lang="en-US" sz="4800" dirty="0"/>
              <a:t>E </a:t>
            </a:r>
            <a:r>
              <a:rPr lang="en-US" sz="4000" dirty="0" err="1"/>
              <a:t>xplanation</a:t>
            </a:r>
            <a:r>
              <a:rPr lang="en-US" sz="4000" dirty="0"/>
              <a:t> </a:t>
            </a:r>
            <a:r>
              <a:rPr lang="en-US" sz="2800" dirty="0"/>
              <a:t>- </a:t>
            </a:r>
            <a:r>
              <a:rPr lang="en-US" sz="2600" dirty="0"/>
              <a:t>this is usually the “meat” of the paragraph.  It helps connect the point to the example and tells us why it matters.  In a larger work the explanation also connects the point to the rest of the points in the work. </a:t>
            </a:r>
          </a:p>
        </p:txBody>
      </p:sp>
    </p:spTree>
    <p:extLst>
      <p:ext uri="{BB962C8B-B14F-4D97-AF65-F5344CB8AC3E}">
        <p14:creationId xmlns:p14="http://schemas.microsoft.com/office/powerpoint/2010/main" val="3878203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04CB-D552-4932-BFB6-9725E74D91E3}"/>
              </a:ext>
            </a:extLst>
          </p:cNvPr>
          <p:cNvSpPr>
            <a:spLocks noGrp="1"/>
          </p:cNvSpPr>
          <p:nvPr>
            <p:ph type="title"/>
          </p:nvPr>
        </p:nvSpPr>
        <p:spPr>
          <a:xfrm>
            <a:off x="1840675" y="764373"/>
            <a:ext cx="9665525" cy="1293028"/>
          </a:xfrm>
        </p:spPr>
        <p:txBody>
          <a:bodyPr/>
          <a:lstStyle/>
          <a:p>
            <a:r>
              <a:rPr lang="en-US" dirty="0"/>
              <a:t>an example of PIE in a paragraph</a:t>
            </a:r>
          </a:p>
        </p:txBody>
      </p:sp>
      <p:sp>
        <p:nvSpPr>
          <p:cNvPr id="3" name="Content Placeholder 2">
            <a:extLst>
              <a:ext uri="{FF2B5EF4-FFF2-40B4-BE49-F238E27FC236}">
                <a16:creationId xmlns:a16="http://schemas.microsoft.com/office/drawing/2014/main" id="{7D6C8703-9599-45CC-8725-7434B4AB67D8}"/>
              </a:ext>
            </a:extLst>
          </p:cNvPr>
          <p:cNvSpPr>
            <a:spLocks noGrp="1"/>
          </p:cNvSpPr>
          <p:nvPr>
            <p:ph idx="1"/>
          </p:nvPr>
        </p:nvSpPr>
        <p:spPr/>
        <p:txBody>
          <a:bodyPr/>
          <a:lstStyle/>
          <a:p>
            <a:pPr marL="457200" lvl="1" indent="0">
              <a:buNone/>
            </a:pPr>
            <a:r>
              <a:rPr lang="en-US" dirty="0"/>
              <a:t>	There are times when doing something badly is significantly better than doing nothing at all (1). Our local newspaper featured a story about a hiker who was miles from anywhere on the trail when he came across another hiker who was choking on his lunch (2). He knew he couldn’t run for help and he was out of cell phone range (3).  He also knew that the man in front of him was starting to turn blue (4).  He pounded the man on the back, but that didn’t work (5).  Finally, in desperation he pushed down underneath the man’s rib cage (6).  The pressure popped something out of his windpipe, and he started breathing again (7).  Because the hiker didn’t know CPR, the Heimlich maneuver, or other lifesaving skills he could have done tremendous damage, perhaps breaking the victim’s ribs (8).  Clearly, it would be worthwhile to have lifesaving skills, but if the hiker had just stood there paralyzed by his lack of expertise, the man would have choked to death (9).  Fortunately, he seems to have believed in my slogan and did what was worth doing, saving a life, even if he did it badly (10).</a:t>
            </a:r>
          </a:p>
        </p:txBody>
      </p:sp>
    </p:spTree>
    <p:extLst>
      <p:ext uri="{BB962C8B-B14F-4D97-AF65-F5344CB8AC3E}">
        <p14:creationId xmlns:p14="http://schemas.microsoft.com/office/powerpoint/2010/main" val="2766694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89794-6C84-4A66-A1F6-3D0A8D41A5DC}"/>
              </a:ext>
            </a:extLst>
          </p:cNvPr>
          <p:cNvSpPr>
            <a:spLocks noGrp="1"/>
          </p:cNvSpPr>
          <p:nvPr>
            <p:ph type="title"/>
          </p:nvPr>
        </p:nvSpPr>
        <p:spPr/>
        <p:txBody>
          <a:bodyPr/>
          <a:lstStyle/>
          <a:p>
            <a:r>
              <a:rPr lang="en-US" dirty="0"/>
              <a:t>Example Continued</a:t>
            </a:r>
          </a:p>
        </p:txBody>
      </p:sp>
      <p:sp>
        <p:nvSpPr>
          <p:cNvPr id="3" name="Content Placeholder 2">
            <a:extLst>
              <a:ext uri="{FF2B5EF4-FFF2-40B4-BE49-F238E27FC236}">
                <a16:creationId xmlns:a16="http://schemas.microsoft.com/office/drawing/2014/main" id="{47A87CE3-E0F7-4D98-AB50-B09EC9F94645}"/>
              </a:ext>
            </a:extLst>
          </p:cNvPr>
          <p:cNvSpPr>
            <a:spLocks noGrp="1"/>
          </p:cNvSpPr>
          <p:nvPr>
            <p:ph idx="1"/>
          </p:nvPr>
        </p:nvSpPr>
        <p:spPr/>
        <p:txBody>
          <a:bodyPr/>
          <a:lstStyle/>
          <a:p>
            <a:r>
              <a:rPr lang="en-US" dirty="0"/>
              <a:t>ACTIVITY TWO</a:t>
            </a:r>
          </a:p>
          <a:p>
            <a:pPr marL="0" indent="0">
              <a:buNone/>
            </a:pPr>
            <a:r>
              <a:rPr lang="en-US" dirty="0"/>
              <a:t>In the same word document identify this as Activity Two and then using the numbers by each sentence identify the P, the I, and the E of the previous paragraph.  </a:t>
            </a:r>
          </a:p>
        </p:txBody>
      </p:sp>
    </p:spTree>
    <p:extLst>
      <p:ext uri="{BB962C8B-B14F-4D97-AF65-F5344CB8AC3E}">
        <p14:creationId xmlns:p14="http://schemas.microsoft.com/office/powerpoint/2010/main" val="3133580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C61E-0B42-43CB-9FAD-2B01CFA38192}"/>
              </a:ext>
            </a:extLst>
          </p:cNvPr>
          <p:cNvSpPr>
            <a:spLocks noGrp="1"/>
          </p:cNvSpPr>
          <p:nvPr>
            <p:ph type="title"/>
          </p:nvPr>
        </p:nvSpPr>
        <p:spPr/>
        <p:txBody>
          <a:bodyPr/>
          <a:lstStyle/>
          <a:p>
            <a:r>
              <a:rPr lang="en-US" dirty="0"/>
              <a:t>Example Answers</a:t>
            </a:r>
          </a:p>
        </p:txBody>
      </p:sp>
      <p:sp>
        <p:nvSpPr>
          <p:cNvPr id="3" name="Content Placeholder 2">
            <a:extLst>
              <a:ext uri="{FF2B5EF4-FFF2-40B4-BE49-F238E27FC236}">
                <a16:creationId xmlns:a16="http://schemas.microsoft.com/office/drawing/2014/main" id="{1FA33C4C-D318-4B39-871C-32276EA48B82}"/>
              </a:ext>
            </a:extLst>
          </p:cNvPr>
          <p:cNvSpPr>
            <a:spLocks noGrp="1"/>
          </p:cNvSpPr>
          <p:nvPr>
            <p:ph idx="1"/>
          </p:nvPr>
        </p:nvSpPr>
        <p:spPr/>
        <p:txBody>
          <a:bodyPr>
            <a:normAutofit fontScale="92500"/>
          </a:bodyPr>
          <a:lstStyle/>
          <a:p>
            <a:r>
              <a:rPr lang="en-US" dirty="0">
                <a:solidFill>
                  <a:srgbClr val="FF0000"/>
                </a:solidFill>
              </a:rPr>
              <a:t>There are times when doing something badly is significantly better than doing nothing at all (1). </a:t>
            </a:r>
            <a:r>
              <a:rPr lang="en-US" dirty="0">
                <a:solidFill>
                  <a:schemeClr val="accent6">
                    <a:lumMod val="75000"/>
                  </a:schemeClr>
                </a:solidFill>
              </a:rPr>
              <a:t>Our local newspaper featured a story about a hiker who was miles from anywhere on the trail when he came across another hiker who was choking on his lunch (2). He knew he couldn’t run for help and he was out of cell phone range (3).  He also knew that the man in front of him was starting to turn blue (4).  He pounded the man on the back, but that didn’t work (5).  Finally, in desperation he pushed down underneath the man’s rib cage (6).  The pressure popped something out of his windpipe and he started breathing again (7).  </a:t>
            </a:r>
            <a:r>
              <a:rPr lang="en-US" dirty="0">
                <a:solidFill>
                  <a:schemeClr val="accent3">
                    <a:lumMod val="75000"/>
                  </a:schemeClr>
                </a:solidFill>
              </a:rPr>
              <a:t>Because the hiker didn’t know CPR, the Heimlich maneuver, or other lifesaving skills he could have done tremendous damage, perhaps breaking the victim’s ribs (8).  Clearly, it would be worthwhile to have lifesaving skills, but if the hiker had just stood there paralyzed by his lack of expertise, the man would have choked to death (9). </a:t>
            </a:r>
            <a:r>
              <a:rPr lang="en-US" dirty="0"/>
              <a:t> Fortunately, he seems to have believed in my slogan and did what was worth doing, saving a life, even if he did it badly (10).</a:t>
            </a:r>
          </a:p>
        </p:txBody>
      </p:sp>
    </p:spTree>
    <p:extLst>
      <p:ext uri="{BB962C8B-B14F-4D97-AF65-F5344CB8AC3E}">
        <p14:creationId xmlns:p14="http://schemas.microsoft.com/office/powerpoint/2010/main" val="53704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27E37-65D6-4DD8-AD30-5918880E5DC1}"/>
              </a:ext>
            </a:extLst>
          </p:cNvPr>
          <p:cNvSpPr>
            <a:spLocks noGrp="1"/>
          </p:cNvSpPr>
          <p:nvPr>
            <p:ph type="title"/>
          </p:nvPr>
        </p:nvSpPr>
        <p:spPr/>
        <p:txBody>
          <a:bodyPr/>
          <a:lstStyle/>
          <a:p>
            <a:r>
              <a:rPr lang="en-US" dirty="0"/>
              <a:t> Example Continued</a:t>
            </a:r>
          </a:p>
        </p:txBody>
      </p:sp>
      <p:sp>
        <p:nvSpPr>
          <p:cNvPr id="3" name="Content Placeholder 2">
            <a:extLst>
              <a:ext uri="{FF2B5EF4-FFF2-40B4-BE49-F238E27FC236}">
                <a16:creationId xmlns:a16="http://schemas.microsoft.com/office/drawing/2014/main" id="{C59E3A65-EA66-4027-A953-8FEE9A0784EC}"/>
              </a:ext>
            </a:extLst>
          </p:cNvPr>
          <p:cNvSpPr>
            <a:spLocks noGrp="1"/>
          </p:cNvSpPr>
          <p:nvPr>
            <p:ph idx="1"/>
          </p:nvPr>
        </p:nvSpPr>
        <p:spPr/>
        <p:txBody>
          <a:bodyPr/>
          <a:lstStyle/>
          <a:p>
            <a:r>
              <a:rPr lang="en-US" dirty="0"/>
              <a:t>Red – This is the point of the paragraph</a:t>
            </a:r>
          </a:p>
          <a:p>
            <a:r>
              <a:rPr lang="en-US" dirty="0"/>
              <a:t>Blue – This is the illustration – the example – what happened</a:t>
            </a:r>
          </a:p>
          <a:p>
            <a:r>
              <a:rPr lang="en-US" dirty="0"/>
              <a:t>Yellow – This is the explanation.  This is the analysis or how the example connects to the point.  </a:t>
            </a:r>
          </a:p>
        </p:txBody>
      </p:sp>
    </p:spTree>
    <p:extLst>
      <p:ext uri="{BB962C8B-B14F-4D97-AF65-F5344CB8AC3E}">
        <p14:creationId xmlns:p14="http://schemas.microsoft.com/office/powerpoint/2010/main" val="686822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220C4-F318-445F-B6C2-A20F5936B8F3}"/>
              </a:ext>
            </a:extLst>
          </p:cNvPr>
          <p:cNvSpPr>
            <a:spLocks noGrp="1"/>
          </p:cNvSpPr>
          <p:nvPr>
            <p:ph type="title"/>
          </p:nvPr>
        </p:nvSpPr>
        <p:spPr/>
        <p:txBody>
          <a:bodyPr/>
          <a:lstStyle/>
          <a:p>
            <a:r>
              <a:rPr lang="en-US" dirty="0"/>
              <a:t>Why is each part important?</a:t>
            </a:r>
          </a:p>
        </p:txBody>
      </p:sp>
      <p:sp>
        <p:nvSpPr>
          <p:cNvPr id="3" name="Content Placeholder 2">
            <a:extLst>
              <a:ext uri="{FF2B5EF4-FFF2-40B4-BE49-F238E27FC236}">
                <a16:creationId xmlns:a16="http://schemas.microsoft.com/office/drawing/2014/main" id="{4111BE50-E1C2-4F05-98C8-43615FE614AC}"/>
              </a:ext>
            </a:extLst>
          </p:cNvPr>
          <p:cNvSpPr>
            <a:spLocks noGrp="1"/>
          </p:cNvSpPr>
          <p:nvPr>
            <p:ph idx="1"/>
          </p:nvPr>
        </p:nvSpPr>
        <p:spPr/>
        <p:txBody>
          <a:bodyPr>
            <a:normAutofit lnSpcReduction="10000"/>
          </a:bodyPr>
          <a:lstStyle/>
          <a:p>
            <a:r>
              <a:rPr lang="en-US" sz="2000" dirty="0"/>
              <a:t>Activity Three – In the same word document label this activity and then write 2-3 sentences about why you think each of these parts of the paragraph are important.  </a:t>
            </a:r>
          </a:p>
          <a:p>
            <a:r>
              <a:rPr lang="en-US" sz="4400" dirty="0"/>
              <a:t>P</a:t>
            </a:r>
          </a:p>
          <a:p>
            <a:endParaRPr lang="en-US" sz="4400" dirty="0"/>
          </a:p>
          <a:p>
            <a:r>
              <a:rPr lang="en-US" sz="4400" dirty="0"/>
              <a:t>I</a:t>
            </a:r>
          </a:p>
          <a:p>
            <a:endParaRPr lang="en-US" sz="4400" dirty="0"/>
          </a:p>
          <a:p>
            <a:r>
              <a:rPr lang="en-US" sz="4400" dirty="0"/>
              <a:t>E</a:t>
            </a:r>
          </a:p>
        </p:txBody>
      </p:sp>
    </p:spTree>
    <p:extLst>
      <p:ext uri="{BB962C8B-B14F-4D97-AF65-F5344CB8AC3E}">
        <p14:creationId xmlns:p14="http://schemas.microsoft.com/office/powerpoint/2010/main" val="1243288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FB0F-031D-4100-8731-5E593499C181}"/>
              </a:ext>
            </a:extLst>
          </p:cNvPr>
          <p:cNvSpPr>
            <a:spLocks noGrp="1"/>
          </p:cNvSpPr>
          <p:nvPr>
            <p:ph type="title"/>
          </p:nvPr>
        </p:nvSpPr>
        <p:spPr/>
        <p:txBody>
          <a:bodyPr/>
          <a:lstStyle/>
          <a:p>
            <a:r>
              <a:rPr lang="en-US" dirty="0"/>
              <a:t>Choose Wisely</a:t>
            </a:r>
          </a:p>
        </p:txBody>
      </p:sp>
      <p:sp>
        <p:nvSpPr>
          <p:cNvPr id="3" name="Content Placeholder 2">
            <a:extLst>
              <a:ext uri="{FF2B5EF4-FFF2-40B4-BE49-F238E27FC236}">
                <a16:creationId xmlns:a16="http://schemas.microsoft.com/office/drawing/2014/main" id="{86323C82-C407-44E2-AD43-1C26BA0A203C}"/>
              </a:ext>
            </a:extLst>
          </p:cNvPr>
          <p:cNvSpPr>
            <a:spLocks noGrp="1"/>
          </p:cNvSpPr>
          <p:nvPr>
            <p:ph idx="1"/>
          </p:nvPr>
        </p:nvSpPr>
        <p:spPr/>
        <p:txBody>
          <a:bodyPr>
            <a:normAutofit/>
          </a:bodyPr>
          <a:lstStyle/>
          <a:p>
            <a:pPr marL="0" indent="0">
              <a:buNone/>
            </a:pPr>
            <a:r>
              <a:rPr lang="en-US" dirty="0"/>
              <a:t>Remember that you should only have one point per paragraph.  Everything (the I and the E) should work to expand, clarify, explain one point.   We don’t like mixed berry pies.   When we change points (berries) we change paragraphs (pies). </a:t>
            </a:r>
          </a:p>
          <a:p>
            <a:pPr marL="0" indent="0">
              <a:buNone/>
            </a:pPr>
            <a:endParaRPr lang="en-US" dirty="0"/>
          </a:p>
        </p:txBody>
      </p:sp>
      <p:pic>
        <p:nvPicPr>
          <p:cNvPr id="4" name="Picture 3" descr="Picture of a piece of pie of mixed berry pie.">
            <a:extLst>
              <a:ext uri="{FF2B5EF4-FFF2-40B4-BE49-F238E27FC236}">
                <a16:creationId xmlns:a16="http://schemas.microsoft.com/office/drawing/2014/main" id="{8B15A7E3-A2EA-464A-9643-E840B90A1252}"/>
              </a:ext>
            </a:extLst>
          </p:cNvPr>
          <p:cNvPicPr>
            <a:picLocks noChangeAspect="1"/>
          </p:cNvPicPr>
          <p:nvPr/>
        </p:nvPicPr>
        <p:blipFill>
          <a:blip r:embed="rId2"/>
          <a:stretch>
            <a:fillRect/>
          </a:stretch>
        </p:blipFill>
        <p:spPr>
          <a:xfrm>
            <a:off x="865990" y="3670379"/>
            <a:ext cx="3230997" cy="2423248"/>
          </a:xfrm>
          <a:prstGeom prst="rect">
            <a:avLst/>
          </a:prstGeom>
        </p:spPr>
      </p:pic>
      <p:pic>
        <p:nvPicPr>
          <p:cNvPr id="5" name="Picture 4" descr="Picture of a slice of apple pie.">
            <a:extLst>
              <a:ext uri="{FF2B5EF4-FFF2-40B4-BE49-F238E27FC236}">
                <a16:creationId xmlns:a16="http://schemas.microsoft.com/office/drawing/2014/main" id="{2C0C057C-6554-4DCA-BA9C-4C4F6598680A}"/>
              </a:ext>
            </a:extLst>
          </p:cNvPr>
          <p:cNvPicPr>
            <a:picLocks noChangeAspect="1"/>
          </p:cNvPicPr>
          <p:nvPr/>
        </p:nvPicPr>
        <p:blipFill>
          <a:blip r:embed="rId3"/>
          <a:stretch>
            <a:fillRect/>
          </a:stretch>
        </p:blipFill>
        <p:spPr>
          <a:xfrm>
            <a:off x="6173090" y="3670789"/>
            <a:ext cx="3410297" cy="2303844"/>
          </a:xfrm>
          <a:prstGeom prst="rect">
            <a:avLst/>
          </a:prstGeom>
        </p:spPr>
      </p:pic>
    </p:spTree>
    <p:extLst>
      <p:ext uri="{BB962C8B-B14F-4D97-AF65-F5344CB8AC3E}">
        <p14:creationId xmlns:p14="http://schemas.microsoft.com/office/powerpoint/2010/main" val="965152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A18BA-D34B-49FC-B530-2429CE04604B}"/>
              </a:ext>
            </a:extLst>
          </p:cNvPr>
          <p:cNvSpPr>
            <a:spLocks noGrp="1"/>
          </p:cNvSpPr>
          <p:nvPr>
            <p:ph type="title"/>
          </p:nvPr>
        </p:nvSpPr>
        <p:spPr/>
        <p:txBody>
          <a:bodyPr/>
          <a:lstStyle/>
          <a:p>
            <a:r>
              <a:rPr lang="en-US" dirty="0"/>
              <a:t>Do We Really Use this?</a:t>
            </a:r>
          </a:p>
        </p:txBody>
      </p:sp>
      <p:sp>
        <p:nvSpPr>
          <p:cNvPr id="3" name="Content Placeholder 2">
            <a:extLst>
              <a:ext uri="{FF2B5EF4-FFF2-40B4-BE49-F238E27FC236}">
                <a16:creationId xmlns:a16="http://schemas.microsoft.com/office/drawing/2014/main" id="{B3360797-C481-45A3-89D3-0E133F3A508D}"/>
              </a:ext>
            </a:extLst>
          </p:cNvPr>
          <p:cNvSpPr>
            <a:spLocks noGrp="1"/>
          </p:cNvSpPr>
          <p:nvPr>
            <p:ph idx="1"/>
          </p:nvPr>
        </p:nvSpPr>
        <p:spPr/>
        <p:txBody>
          <a:bodyPr/>
          <a:lstStyle/>
          <a:p>
            <a:r>
              <a:rPr lang="en-US" dirty="0"/>
              <a:t>The following slides are examples of how we might use the PIE principles in school, at work, and in our personal lives.</a:t>
            </a:r>
          </a:p>
        </p:txBody>
      </p:sp>
    </p:spTree>
    <p:extLst>
      <p:ext uri="{BB962C8B-B14F-4D97-AF65-F5344CB8AC3E}">
        <p14:creationId xmlns:p14="http://schemas.microsoft.com/office/powerpoint/2010/main" val="3925778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1CBAA-23E7-4471-A237-C4837A4584F9}"/>
              </a:ext>
            </a:extLst>
          </p:cNvPr>
          <p:cNvSpPr>
            <a:spLocks noGrp="1"/>
          </p:cNvSpPr>
          <p:nvPr>
            <p:ph type="title"/>
          </p:nvPr>
        </p:nvSpPr>
        <p:spPr/>
        <p:txBody>
          <a:bodyPr/>
          <a:lstStyle/>
          <a:p>
            <a:r>
              <a:rPr lang="en-US" dirty="0"/>
              <a:t>School Prompts</a:t>
            </a:r>
          </a:p>
        </p:txBody>
      </p:sp>
      <p:sp>
        <p:nvSpPr>
          <p:cNvPr id="3" name="Content Placeholder 2">
            <a:extLst>
              <a:ext uri="{FF2B5EF4-FFF2-40B4-BE49-F238E27FC236}">
                <a16:creationId xmlns:a16="http://schemas.microsoft.com/office/drawing/2014/main" id="{72496D4A-1584-4D75-ACCA-E0B3AED6D5D3}"/>
              </a:ext>
            </a:extLst>
          </p:cNvPr>
          <p:cNvSpPr>
            <a:spLocks noGrp="1"/>
          </p:cNvSpPr>
          <p:nvPr>
            <p:ph idx="1"/>
          </p:nvPr>
        </p:nvSpPr>
        <p:spPr/>
        <p:txBody>
          <a:bodyPr/>
          <a:lstStyle/>
          <a:p>
            <a:r>
              <a:rPr lang="en-US" dirty="0"/>
              <a:t>Explain Social Construction Theory through your observations.</a:t>
            </a:r>
          </a:p>
          <a:p>
            <a:endParaRPr lang="en-US" dirty="0"/>
          </a:p>
          <a:p>
            <a:r>
              <a:rPr lang="en-US" dirty="0"/>
              <a:t>Describe the mood of the country during the Vietnam War using specific examples from history.</a:t>
            </a:r>
          </a:p>
          <a:p>
            <a:endParaRPr lang="en-US" dirty="0"/>
          </a:p>
          <a:p>
            <a:r>
              <a:rPr lang="en-US" dirty="0"/>
              <a:t>Use specific examples to describe the lifestyle changes someone who was recently diagnosed with diabetes should make.</a:t>
            </a:r>
          </a:p>
          <a:p>
            <a:endParaRPr lang="en-US" dirty="0"/>
          </a:p>
          <a:p>
            <a:r>
              <a:rPr lang="en-US" dirty="0"/>
              <a:t>What does Kate Chopin’s “The Story of an Hour” say about relationships? Justify your answer using specific examples.</a:t>
            </a:r>
          </a:p>
        </p:txBody>
      </p:sp>
    </p:spTree>
    <p:extLst>
      <p:ext uri="{BB962C8B-B14F-4D97-AF65-F5344CB8AC3E}">
        <p14:creationId xmlns:p14="http://schemas.microsoft.com/office/powerpoint/2010/main" val="2331740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94120-3E68-4E42-8EA1-A211D2E4E5C3}"/>
              </a:ext>
            </a:extLst>
          </p:cNvPr>
          <p:cNvSpPr>
            <a:spLocks noGrp="1"/>
          </p:cNvSpPr>
          <p:nvPr>
            <p:ph type="title"/>
          </p:nvPr>
        </p:nvSpPr>
        <p:spPr/>
        <p:txBody>
          <a:bodyPr/>
          <a:lstStyle/>
          <a:p>
            <a:r>
              <a:rPr lang="en-US" dirty="0"/>
              <a:t>Work Prompt</a:t>
            </a:r>
          </a:p>
        </p:txBody>
      </p:sp>
      <p:sp>
        <p:nvSpPr>
          <p:cNvPr id="3" name="Content Placeholder 2">
            <a:extLst>
              <a:ext uri="{FF2B5EF4-FFF2-40B4-BE49-F238E27FC236}">
                <a16:creationId xmlns:a16="http://schemas.microsoft.com/office/drawing/2014/main" id="{D82ADE2F-606E-49E4-8221-7F4D51B580F1}"/>
              </a:ext>
            </a:extLst>
          </p:cNvPr>
          <p:cNvSpPr>
            <a:spLocks noGrp="1"/>
          </p:cNvSpPr>
          <p:nvPr>
            <p:ph idx="1"/>
          </p:nvPr>
        </p:nvSpPr>
        <p:spPr/>
        <p:txBody>
          <a:bodyPr/>
          <a:lstStyle/>
          <a:p>
            <a:r>
              <a:rPr lang="en-US" dirty="0"/>
              <a:t>Use a specific example to explain what you have learned from your mistakes?</a:t>
            </a:r>
          </a:p>
          <a:p>
            <a:endParaRPr lang="en-US" dirty="0"/>
          </a:p>
          <a:p>
            <a:r>
              <a:rPr lang="en-US" dirty="0"/>
              <a:t>Use specific examples to explain how you like to lead or be led?</a:t>
            </a:r>
          </a:p>
          <a:p>
            <a:endParaRPr lang="en-US" dirty="0"/>
          </a:p>
          <a:p>
            <a:r>
              <a:rPr lang="en-US" dirty="0"/>
              <a:t>Use specific examples to explain how your strengths would benefit our team?</a:t>
            </a:r>
          </a:p>
          <a:p>
            <a:endParaRPr lang="en-US" dirty="0"/>
          </a:p>
        </p:txBody>
      </p:sp>
    </p:spTree>
    <p:extLst>
      <p:ext uri="{BB962C8B-B14F-4D97-AF65-F5344CB8AC3E}">
        <p14:creationId xmlns:p14="http://schemas.microsoft.com/office/powerpoint/2010/main" val="2160659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5B05-B0AA-410F-A999-BCD1A330E6DD}"/>
              </a:ext>
            </a:extLst>
          </p:cNvPr>
          <p:cNvSpPr>
            <a:spLocks noGrp="1"/>
          </p:cNvSpPr>
          <p:nvPr>
            <p:ph type="title"/>
          </p:nvPr>
        </p:nvSpPr>
        <p:spPr/>
        <p:txBody>
          <a:bodyPr/>
          <a:lstStyle/>
          <a:p>
            <a:r>
              <a:rPr lang="en-US" dirty="0"/>
              <a:t>Personal Prompts</a:t>
            </a:r>
          </a:p>
        </p:txBody>
      </p:sp>
      <p:sp>
        <p:nvSpPr>
          <p:cNvPr id="3" name="Content Placeholder 2">
            <a:extLst>
              <a:ext uri="{FF2B5EF4-FFF2-40B4-BE49-F238E27FC236}">
                <a16:creationId xmlns:a16="http://schemas.microsoft.com/office/drawing/2014/main" id="{90A3C9A4-62A9-487B-8559-33E27B4105E7}"/>
              </a:ext>
            </a:extLst>
          </p:cNvPr>
          <p:cNvSpPr>
            <a:spLocks noGrp="1"/>
          </p:cNvSpPr>
          <p:nvPr>
            <p:ph idx="1"/>
          </p:nvPr>
        </p:nvSpPr>
        <p:spPr/>
        <p:txBody>
          <a:bodyPr/>
          <a:lstStyle/>
          <a:p>
            <a:r>
              <a:rPr lang="en-US" dirty="0"/>
              <a:t>When was the last time you felt real excitement and passion in your life?  How important is passion to you?</a:t>
            </a:r>
          </a:p>
          <a:p>
            <a:endParaRPr lang="en-US" dirty="0"/>
          </a:p>
          <a:p>
            <a:r>
              <a:rPr lang="en-US" dirty="0"/>
              <a:t>What kinds of movies do you like and why?</a:t>
            </a:r>
          </a:p>
          <a:p>
            <a:endParaRPr lang="en-US" dirty="0"/>
          </a:p>
          <a:p>
            <a:r>
              <a:rPr lang="en-US" dirty="0"/>
              <a:t>How do you think your use of technology affects you?</a:t>
            </a:r>
          </a:p>
          <a:p>
            <a:endParaRPr lang="en-US" dirty="0"/>
          </a:p>
          <a:p>
            <a:r>
              <a:rPr lang="en-US" dirty="0"/>
              <a:t>If you could gain one ability or quality you admire in someone else, what would you choose?  Why do you think this quality has enhanced their life or could enhance yours?</a:t>
            </a:r>
          </a:p>
        </p:txBody>
      </p:sp>
    </p:spTree>
    <p:extLst>
      <p:ext uri="{BB962C8B-B14F-4D97-AF65-F5344CB8AC3E}">
        <p14:creationId xmlns:p14="http://schemas.microsoft.com/office/powerpoint/2010/main" val="2620099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38DE-DF69-4621-A36F-21D59DC454DE}"/>
              </a:ext>
            </a:extLst>
          </p:cNvPr>
          <p:cNvSpPr>
            <a:spLocks noGrp="1"/>
          </p:cNvSpPr>
          <p:nvPr>
            <p:ph type="title"/>
          </p:nvPr>
        </p:nvSpPr>
        <p:spPr/>
        <p:txBody>
          <a:bodyPr/>
          <a:lstStyle/>
          <a:p>
            <a:r>
              <a:rPr lang="en-US" dirty="0"/>
              <a:t>Activity FOUR</a:t>
            </a:r>
          </a:p>
        </p:txBody>
      </p:sp>
      <p:sp>
        <p:nvSpPr>
          <p:cNvPr id="3" name="Content Placeholder 2">
            <a:extLst>
              <a:ext uri="{FF2B5EF4-FFF2-40B4-BE49-F238E27FC236}">
                <a16:creationId xmlns:a16="http://schemas.microsoft.com/office/drawing/2014/main" id="{CFB8874A-1318-482C-B0B4-079107444F92}"/>
              </a:ext>
            </a:extLst>
          </p:cNvPr>
          <p:cNvSpPr>
            <a:spLocks noGrp="1"/>
          </p:cNvSpPr>
          <p:nvPr>
            <p:ph idx="1"/>
          </p:nvPr>
        </p:nvSpPr>
        <p:spPr/>
        <p:txBody>
          <a:bodyPr>
            <a:normAutofit lnSpcReduction="10000"/>
          </a:bodyPr>
          <a:lstStyle/>
          <a:p>
            <a:r>
              <a:rPr lang="en-US" dirty="0"/>
              <a:t>You don’t have to use any of the prompts on the previous slides, but you may if you would like.   </a:t>
            </a:r>
          </a:p>
          <a:p>
            <a:endParaRPr lang="en-US" dirty="0"/>
          </a:p>
          <a:p>
            <a:r>
              <a:rPr lang="en-US" dirty="0"/>
              <a:t>Write one paragraph for each category (School, Work, Personal) using the principles of PIE.</a:t>
            </a:r>
          </a:p>
          <a:p>
            <a:pPr marL="0" indent="0">
              <a:buNone/>
            </a:pPr>
            <a:endParaRPr lang="en-US" dirty="0"/>
          </a:p>
          <a:p>
            <a:r>
              <a:rPr lang="en-US" dirty="0"/>
              <a:t>The paragraphs will be worth 25 points each and be graded on depth, organization, and by evaluating each part of the P.I.E.</a:t>
            </a:r>
          </a:p>
          <a:p>
            <a:endParaRPr lang="en-US" dirty="0"/>
          </a:p>
          <a:p>
            <a:r>
              <a:rPr lang="en-US" dirty="0"/>
              <a:t>You may do this activity in the same Word document at the previous activities.</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63780379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8260</TotalTime>
  <Words>1346</Words>
  <Application>Microsoft Office PowerPoint</Application>
  <PresentationFormat>Widescreen</PresentationFormat>
  <Paragraphs>86</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Century Gothic</vt:lpstr>
      <vt:lpstr>Vapor Trail</vt:lpstr>
      <vt:lpstr>Illustration</vt:lpstr>
      <vt:lpstr>Why?</vt:lpstr>
      <vt:lpstr>Why? Continued</vt:lpstr>
      <vt:lpstr>What?</vt:lpstr>
      <vt:lpstr>HOW? </vt:lpstr>
      <vt:lpstr>an example of PIE in a paragraph</vt:lpstr>
      <vt:lpstr>Example Continued</vt:lpstr>
      <vt:lpstr>Example Answers</vt:lpstr>
      <vt:lpstr> Example Continued</vt:lpstr>
      <vt:lpstr>Why is each part important?</vt:lpstr>
      <vt:lpstr>Choose Wisely</vt:lpstr>
      <vt:lpstr>Do We Really Use this?</vt:lpstr>
      <vt:lpstr>School Prompts</vt:lpstr>
      <vt:lpstr>Work Prompt</vt:lpstr>
      <vt:lpstr>Personal Prompts</vt:lpstr>
      <vt:lpstr>Activity FOUR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Illustration project</dc:title>
  <dc:creator>Amanda Smith</dc:creator>
  <cp:lastModifiedBy>Amanda Smith</cp:lastModifiedBy>
  <cp:revision>20</cp:revision>
  <dcterms:created xsi:type="dcterms:W3CDTF">2019-10-14T17:53:39Z</dcterms:created>
  <dcterms:modified xsi:type="dcterms:W3CDTF">2020-02-11T06:20:03Z</dcterms:modified>
</cp:coreProperties>
</file>